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29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184F7B-2E00-EF4D-A449-1A60D09773D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1B7FF1-681E-C943-97F2-FE7019EFA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4F7B-2E00-EF4D-A449-1A60D09773D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7FF1-681E-C943-97F2-FE7019EFA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4F7B-2E00-EF4D-A449-1A60D09773D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7FF1-681E-C943-97F2-FE7019EFA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4F7B-2E00-EF4D-A449-1A60D09773D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7FF1-681E-C943-97F2-FE7019EFA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4F7B-2E00-EF4D-A449-1A60D09773D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7FF1-681E-C943-97F2-FE7019EFA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4F7B-2E00-EF4D-A449-1A60D09773D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7FF1-681E-C943-97F2-FE7019EFA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4F7B-2E00-EF4D-A449-1A60D09773D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7FF1-681E-C943-97F2-FE7019EFA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4F7B-2E00-EF4D-A449-1A60D09773D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7FF1-681E-C943-97F2-FE7019EFA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4F7B-2E00-EF4D-A449-1A60D09773D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7FF1-681E-C943-97F2-FE7019EFA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C184F7B-2E00-EF4D-A449-1A60D09773D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7FF1-681E-C943-97F2-FE7019EFA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184F7B-2E00-EF4D-A449-1A60D09773D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1B7FF1-681E-C943-97F2-FE7019EFA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4C184F7B-2E00-EF4D-A449-1A60D09773D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51B7FF1-681E-C943-97F2-FE7019EFA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at.org/photo-320.html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file:///\\HMSS1\users$\ldigby\New%20Folder\alkaliG0507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achertube.com/viewVideo.php?video_id=41344&amp;title=Alkali_Metals___Brainiac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video.google.com/videoplay?docid=-2134266654801392897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cache.eb.com/eb/image?id=93416&amp;rendTypeId=4&amp;imgrefurl=http://lafnlion.stumbleupon.com/review/12605785/&amp;h=450&amp;w=360&amp;sz=16&amp;hl=en&amp;start=8&amp;um=1&amp;tbnid=nen5vAMmy7OvwM:&amp;tbnh=127&amp;tbnw=102&amp;prev=/images?q=computer+chips&amp;svnum=10&amp;um=1&amp;hl=en&amp;safe=active&amp;rlz=1T4SUNA_enUS234US235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Metals, Nonmetals, and Metalloids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September 16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malleable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  (can be pounded &amp; shaped)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</a:t>
            </a:r>
          </a:p>
          <a:p>
            <a:pPr eaLnBrk="1" hangingPunct="1"/>
            <a:r>
              <a:rPr lang="en-US" dirty="0" smtClean="0"/>
              <a:t>harder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metals ---- nonmetals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219200"/>
            <a:ext cx="40386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brittle (break easily)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Softer than metals</a:t>
            </a:r>
          </a:p>
        </p:txBody>
      </p:sp>
      <p:pic>
        <p:nvPicPr>
          <p:cNvPr id="7173" name="Picture 8" descr="Aerome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429000"/>
            <a:ext cx="20732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2" descr="sulfu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3528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Ductile </a:t>
            </a:r>
          </a:p>
          <a:p>
            <a:pPr eaLnBrk="1" hangingPunct="1">
              <a:buFontTx/>
              <a:buNone/>
            </a:pPr>
            <a:r>
              <a:rPr lang="en-US" smtClean="0"/>
              <a:t>(can be drawn into wire)</a:t>
            </a:r>
          </a:p>
          <a:p>
            <a:pPr eaLnBrk="1" hangingPunct="1"/>
            <a:endParaRPr lang="en-US" smtClean="0"/>
          </a:p>
        </p:txBody>
      </p:sp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metals ---- nonmetals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481138"/>
            <a:ext cx="4038600" cy="4525962"/>
          </a:xfrm>
        </p:spPr>
        <p:txBody>
          <a:bodyPr/>
          <a:lstStyle/>
          <a:p>
            <a:pPr eaLnBrk="1" hangingPunct="1"/>
            <a:r>
              <a:rPr lang="en-US" smtClean="0"/>
              <a:t>Not ductile</a:t>
            </a:r>
          </a:p>
        </p:txBody>
      </p:sp>
      <p:pic>
        <p:nvPicPr>
          <p:cNvPr id="8197" name="Picture 12" descr="Jacket_Covered_Wi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19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4" descr="180px-Sulfur_pow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9560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lustrous (shiny) </a:t>
            </a:r>
          </a:p>
        </p:txBody>
      </p:sp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metals ---- nonmetals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481138"/>
            <a:ext cx="4038600" cy="4525962"/>
          </a:xfrm>
        </p:spPr>
        <p:txBody>
          <a:bodyPr/>
          <a:lstStyle/>
          <a:p>
            <a:pPr eaLnBrk="1" hangingPunct="1"/>
            <a:r>
              <a:rPr lang="en-US" smtClean="0"/>
              <a:t>dull</a:t>
            </a:r>
          </a:p>
        </p:txBody>
      </p:sp>
      <p:pic>
        <p:nvPicPr>
          <p:cNvPr id="9221" name="Picture 10" descr="s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743200"/>
            <a:ext cx="3200400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4" descr="03293090097774844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8194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Good conductors of </a:t>
            </a:r>
          </a:p>
          <a:p>
            <a:pPr eaLnBrk="1" hangingPunct="1"/>
            <a:r>
              <a:rPr lang="en-US" dirty="0" smtClean="0"/>
              <a:t>heat and electricity</a:t>
            </a:r>
          </a:p>
        </p:txBody>
      </p:sp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metals ---- nonmetals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481138"/>
            <a:ext cx="4038600" cy="4525962"/>
          </a:xfrm>
        </p:spPr>
        <p:txBody>
          <a:bodyPr/>
          <a:lstStyle/>
          <a:p>
            <a:pPr eaLnBrk="1" hangingPunct="1"/>
            <a:r>
              <a:rPr lang="en-US" dirty="0" smtClean="0"/>
              <a:t>Poor conductors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(good insulators)</a:t>
            </a:r>
          </a:p>
        </p:txBody>
      </p:sp>
      <p:pic>
        <p:nvPicPr>
          <p:cNvPr id="10245" name="Picture 10" descr="closed_circu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648200"/>
            <a:ext cx="25908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2" descr="Fis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743200"/>
            <a:ext cx="2133600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6" descr="HeatBea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667000"/>
            <a:ext cx="2514600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Includes the most </a:t>
            </a:r>
          </a:p>
          <a:p>
            <a:pPr eaLnBrk="1" hangingPunct="1"/>
            <a:r>
              <a:rPr lang="en-US" dirty="0" smtClean="0"/>
              <a:t>reactive group (1)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(alkali metals)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metals ---- nonmetals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219200"/>
            <a:ext cx="4038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Includes the least reactive group (18)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(noble gases) 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70C0"/>
                </a:solidFill>
              </a:rPr>
              <a:t>     *most stable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2293" name="Picture 8" descr="metal0507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00400"/>
            <a:ext cx="40386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533400" y="5791200"/>
            <a:ext cx="388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hlinkClick r:id="rId4"/>
              </a:rPr>
              <a:t>Brainiac</a:t>
            </a:r>
            <a:r>
              <a:rPr lang="en-US" dirty="0" smtClean="0">
                <a:hlinkClick r:id="rId4"/>
              </a:rPr>
              <a:t> Video (no commercials)</a:t>
            </a:r>
            <a:endParaRPr lang="en-US" dirty="0"/>
          </a:p>
        </p:txBody>
      </p:sp>
      <p:pic>
        <p:nvPicPr>
          <p:cNvPr id="12295" name="Picture 15" descr="I13-14-ne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276600"/>
            <a:ext cx="344328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152400" y="6248400"/>
            <a:ext cx="50321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Backup copy on </a:t>
            </a:r>
            <a:r>
              <a:rPr lang="en-US" dirty="0" err="1" smtClean="0">
                <a:hlinkClick r:id="rId6"/>
              </a:rPr>
              <a:t>teachertube</a:t>
            </a:r>
            <a:r>
              <a:rPr lang="en-US" dirty="0" smtClean="0">
                <a:hlinkClick r:id="rId6"/>
              </a:rPr>
              <a:t>--with commercials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Tend to lose electrons </a:t>
            </a:r>
          </a:p>
          <a:p>
            <a:pPr eaLnBrk="1" hangingPunct="1">
              <a:buNone/>
            </a:pPr>
            <a:r>
              <a:rPr lang="en-US" dirty="0" smtClean="0"/>
              <a:t>(form positive ions +)</a:t>
            </a:r>
          </a:p>
        </p:txBody>
      </p:sp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metals ---- nonmetals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24400" y="1600200"/>
            <a:ext cx="441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Tend to gain electrons (form negative ions -)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1269" name="Picture 8" descr="ioni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124200"/>
            <a:ext cx="38862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Have some of the properties of metals and  some of the properties of nonmetals</a:t>
            </a:r>
          </a:p>
          <a:p>
            <a:pPr eaLnBrk="1" hangingPunct="1"/>
            <a:r>
              <a:rPr lang="en-US" smtClean="0"/>
              <a:t>Include semiconductors (Used </a:t>
            </a:r>
            <a:r>
              <a:rPr lang="en-US" dirty="0" smtClean="0"/>
              <a:t>in electronics)</a:t>
            </a:r>
          </a:p>
        </p:txBody>
      </p:sp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Metalloids</a:t>
            </a:r>
          </a:p>
        </p:txBody>
      </p:sp>
      <p:pic>
        <p:nvPicPr>
          <p:cNvPr id="13316" name="Picture 8" descr="semiconductor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4290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0" descr="image%3Fid%3D93416%26rendTypeId%3D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429000"/>
            <a:ext cx="21415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tp://ndstudies.gov/sites/default/file/3_circle_venn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74638"/>
            <a:ext cx="7010400" cy="658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78500" y="274638"/>
            <a:ext cx="910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3050" y="2476500"/>
            <a:ext cx="138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Nonmetals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16100" y="2476500"/>
            <a:ext cx="133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Metalloids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11192" y="4928632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33345" y="2472770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58173" y="4406900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34983" y="3798332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30186" y="3798332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95767" y="2476500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04356" y="4222234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643970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17246" y="643970"/>
            <a:ext cx="330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09224" y="1013302"/>
            <a:ext cx="47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41819" y="4928632"/>
            <a:ext cx="47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86167" y="2505075"/>
            <a:ext cx="47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711192" y="1013302"/>
            <a:ext cx="47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93027" y="981036"/>
            <a:ext cx="47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86619" y="1013302"/>
            <a:ext cx="47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91892" y="4222234"/>
            <a:ext cx="47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60813" y="4222234"/>
            <a:ext cx="47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04356" y="4743966"/>
            <a:ext cx="47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On a sheet of lined paper or on the bottom of </a:t>
            </a:r>
            <a:r>
              <a:rPr lang="en-US" smtClean="0"/>
              <a:t>your guided notes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 smtClean="0"/>
              <a:t>can you use the Periodic Table to predict the properties of an element?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Essential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slip of paper</a:t>
            </a:r>
          </a:p>
          <a:p>
            <a:r>
              <a:rPr lang="en-US" dirty="0" smtClean="0"/>
              <a:t>Have a great 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the form that you got signed last night.  I will ask to collect them after the Do Now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Do Now</a:t>
            </a:r>
          </a:p>
          <a:p>
            <a:r>
              <a:rPr lang="en-US" dirty="0" smtClean="0"/>
              <a:t>What is a metal?</a:t>
            </a:r>
          </a:p>
          <a:p>
            <a:r>
              <a:rPr lang="en-US" dirty="0" smtClean="0"/>
              <a:t>What is a nonmetal?</a:t>
            </a:r>
          </a:p>
          <a:p>
            <a:r>
              <a:rPr lang="en-US" dirty="0" smtClean="0"/>
              <a:t>What is a metalloid?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SWBAT identify the </a:t>
            </a:r>
            <a:r>
              <a:rPr lang="en-GB" dirty="0" smtClean="0">
                <a:solidFill>
                  <a:srgbClr val="FF0000"/>
                </a:solidFill>
              </a:rPr>
              <a:t>characteristics </a:t>
            </a:r>
            <a:r>
              <a:rPr lang="en-GB" dirty="0" smtClean="0"/>
              <a:t>and properties of </a:t>
            </a:r>
            <a:r>
              <a:rPr lang="en-GB" dirty="0" smtClean="0">
                <a:solidFill>
                  <a:srgbClr val="FF0000"/>
                </a:solidFill>
              </a:rPr>
              <a:t>metals, non-metals, and metalloids</a:t>
            </a:r>
            <a:r>
              <a:rPr lang="en-GB" dirty="0" smtClean="0"/>
              <a:t> by completing a Venn Diagram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Essential Question</a:t>
            </a:r>
          </a:p>
          <a:p>
            <a:r>
              <a:rPr lang="en-US" dirty="0" smtClean="0"/>
              <a:t>How can you use the Periodic Table to predict the properties of an element?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code the periodic table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24666"/>
            <a:ext cx="7772400" cy="42333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1" y="1147338"/>
            <a:ext cx="61849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Lightly shade each section with different colored pencils</a:t>
            </a:r>
          </a:p>
          <a:p>
            <a:pPr marL="342900" indent="-342900">
              <a:buAutoNum type="arabicPeriod"/>
            </a:pPr>
            <a:r>
              <a:rPr lang="en-US" dirty="0" smtClean="0"/>
              <a:t>Create a key so that you know which color represents metals, nonmetals, and metalloids</a:t>
            </a:r>
          </a:p>
          <a:p>
            <a:pPr marL="342900" indent="-342900">
              <a:buAutoNum type="arabicPeriod"/>
            </a:pPr>
            <a:r>
              <a:rPr lang="en-US" dirty="0" smtClean="0"/>
              <a:t>Using a marker or a sharpie, draw the </a:t>
            </a:r>
            <a:r>
              <a:rPr lang="en-US" dirty="0" err="1" smtClean="0"/>
              <a:t>zig-zag</a:t>
            </a:r>
            <a:r>
              <a:rPr lang="en-US" dirty="0" smtClean="0"/>
              <a:t> line that separates the metals and nonmetals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99108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Most metals are _________ and _______</a:t>
            </a:r>
          </a:p>
          <a:p>
            <a:pPr lvl="1"/>
            <a:r>
              <a:rPr lang="en-US" sz="2400" dirty="0" smtClean="0"/>
              <a:t>They can be _______________ into thin sheets</a:t>
            </a:r>
          </a:p>
          <a:p>
            <a:pPr lvl="1"/>
            <a:r>
              <a:rPr lang="en-US" sz="2400" dirty="0" smtClean="0"/>
              <a:t>They can be drawn into a thin ________</a:t>
            </a:r>
          </a:p>
          <a:p>
            <a:pPr lvl="0"/>
            <a:r>
              <a:rPr lang="en-US" sz="2800" dirty="0" smtClean="0"/>
              <a:t>Metals are ______ at room temperature</a:t>
            </a:r>
          </a:p>
          <a:p>
            <a:pPr lvl="1"/>
            <a:r>
              <a:rPr lang="en-US" sz="2400" dirty="0" smtClean="0"/>
              <a:t>The only metal that is a _______ is _________</a:t>
            </a:r>
          </a:p>
          <a:p>
            <a:pPr lvl="0"/>
            <a:r>
              <a:rPr lang="en-US" sz="2800" dirty="0" smtClean="0"/>
              <a:t>Metals have a low _______________</a:t>
            </a:r>
          </a:p>
          <a:p>
            <a:pPr lvl="1"/>
            <a:r>
              <a:rPr lang="en-US" sz="2400" dirty="0" smtClean="0"/>
              <a:t>This means that they usually ________ electrons in chemical reactions</a:t>
            </a:r>
          </a:p>
          <a:p>
            <a:pPr lvl="0"/>
            <a:r>
              <a:rPr lang="en-US" sz="2800" dirty="0" smtClean="0"/>
              <a:t>Metals have __________ properties</a:t>
            </a:r>
          </a:p>
          <a:p>
            <a:pPr lvl="1"/>
            <a:r>
              <a:rPr lang="en-US" sz="2400" dirty="0" smtClean="0"/>
              <a:t>They are _______</a:t>
            </a:r>
          </a:p>
          <a:p>
            <a:pPr lvl="1"/>
            <a:r>
              <a:rPr lang="en-US" sz="2400" dirty="0" smtClean="0"/>
              <a:t>They are good ____________ of heat and electricity</a:t>
            </a:r>
          </a:p>
          <a:p>
            <a:endParaRPr lang="en-US" sz="2800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9637" y="1417638"/>
            <a:ext cx="1615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malleable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5132" y="1417638"/>
            <a:ext cx="1191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ductile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0448" y="1879303"/>
            <a:ext cx="1782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hammered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79440" y="2281535"/>
            <a:ext cx="808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wire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7377" y="2743200"/>
            <a:ext cx="90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solid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9331" y="3117850"/>
            <a:ext cx="1029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liquid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3532" y="3117850"/>
            <a:ext cx="1404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mercury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3691" y="3579515"/>
            <a:ext cx="2782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onization energy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9330" y="4013200"/>
            <a:ext cx="791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63084" y="4832970"/>
            <a:ext cx="135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metallic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89486" y="5294635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shiny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80448" y="5626100"/>
            <a:ext cx="1851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onductors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Nonmetals ______ in appearance</a:t>
            </a:r>
          </a:p>
          <a:p>
            <a:pPr lvl="0"/>
            <a:r>
              <a:rPr lang="en-US" sz="2800" dirty="0" smtClean="0"/>
              <a:t>Poor conductors of _____ and ___________ but good ___________</a:t>
            </a:r>
          </a:p>
          <a:p>
            <a:pPr lvl="0"/>
            <a:r>
              <a:rPr lang="en-US" sz="2800" dirty="0" smtClean="0"/>
              <a:t>Low _______________</a:t>
            </a:r>
          </a:p>
          <a:p>
            <a:pPr lvl="0"/>
            <a:r>
              <a:rPr lang="en-US" sz="2800" dirty="0" smtClean="0"/>
              <a:t>Have a ______ ionization energy</a:t>
            </a:r>
          </a:p>
          <a:p>
            <a:pPr lvl="1"/>
            <a:r>
              <a:rPr lang="en-US" sz="2400" dirty="0" smtClean="0"/>
              <a:t>This means that they ______ electrons in chemical reactions</a:t>
            </a:r>
          </a:p>
          <a:p>
            <a:r>
              <a:rPr lang="en-US" sz="2800" dirty="0" smtClean="0"/>
              <a:t>Solid nonmetals are ________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Non-Metals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07893" y="1417638"/>
            <a:ext cx="90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vary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40844" y="1940858"/>
            <a:ext cx="940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heat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38294" y="1940858"/>
            <a:ext cx="1867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electricity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3051" y="2794000"/>
            <a:ext cx="2529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dirty="0" smtClean="0">
                <a:solidFill>
                  <a:srgbClr val="FF0000"/>
                </a:solidFill>
              </a:rPr>
              <a:t>elting point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5621" y="3299480"/>
            <a:ext cx="958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high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205" y="3632200"/>
            <a:ext cx="93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gain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975" y="4508500"/>
            <a:ext cx="1233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brittle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8857" y="2354868"/>
            <a:ext cx="1904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insulators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Properties are ______________ between metals and nonmetals</a:t>
            </a:r>
          </a:p>
          <a:p>
            <a:pPr lvl="0"/>
            <a:r>
              <a:rPr lang="en-US" sz="2800" dirty="0" smtClean="0"/>
              <a:t>Metalloids are useful ________________</a:t>
            </a:r>
          </a:p>
          <a:p>
            <a:pPr lvl="1"/>
            <a:r>
              <a:rPr lang="en-US" sz="2400" dirty="0" smtClean="0"/>
              <a:t>As the temperature ____________, the conductivity __________ increases</a:t>
            </a:r>
          </a:p>
          <a:p>
            <a:pPr lvl="0"/>
            <a:r>
              <a:rPr lang="en-US" sz="2800" dirty="0" smtClean="0"/>
              <a:t>Can have a high or low _______________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Metalloids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97284" y="1481328"/>
            <a:ext cx="2390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intermediate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413000"/>
            <a:ext cx="2951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semiconductors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8326" y="2747433"/>
            <a:ext cx="1806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increases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1363" y="3167390"/>
            <a:ext cx="8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also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3125" y="3613150"/>
            <a:ext cx="2782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onization energy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Solids at room temp. </a:t>
            </a:r>
          </a:p>
          <a:p>
            <a:pPr eaLnBrk="1" hangingPunct="1"/>
            <a:r>
              <a:rPr lang="en-US" dirty="0" smtClean="0"/>
              <a:t>(except mercury)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metals ---- nonmetals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447800"/>
            <a:ext cx="4038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Most are gases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5125" name="Picture 14" descr="MixedMetals(mayFran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71800"/>
            <a:ext cx="30480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6" descr="noble%20gases%20ballo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819400"/>
            <a:ext cx="3448050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higher melting points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metals ----- nonmetals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481138"/>
            <a:ext cx="4038600" cy="4525962"/>
          </a:xfrm>
        </p:spPr>
        <p:txBody>
          <a:bodyPr/>
          <a:lstStyle/>
          <a:p>
            <a:pPr eaLnBrk="1" hangingPunct="1"/>
            <a:r>
              <a:rPr lang="en-US" dirty="0" smtClean="0"/>
              <a:t>lower melting points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6149" name="Picture 10" descr="moltenme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38400"/>
            <a:ext cx="27368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2" descr="image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438400"/>
            <a:ext cx="30797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498</TotalTime>
  <Words>527</Words>
  <Application>Microsoft Office PowerPoint</Application>
  <PresentationFormat>On-screen Show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Metals, Nonmetals, and Metalloids</vt:lpstr>
      <vt:lpstr>Do Now</vt:lpstr>
      <vt:lpstr>Objectives</vt:lpstr>
      <vt:lpstr>Color code the periodic table</vt:lpstr>
      <vt:lpstr>Metals</vt:lpstr>
      <vt:lpstr>Non-Metals</vt:lpstr>
      <vt:lpstr>Metalloids</vt:lpstr>
      <vt:lpstr>metals ---- nonmetals</vt:lpstr>
      <vt:lpstr>metals ----- nonmetals</vt:lpstr>
      <vt:lpstr>metals ---- nonmetals</vt:lpstr>
      <vt:lpstr>metals ---- nonmetals</vt:lpstr>
      <vt:lpstr>metals ---- nonmetals</vt:lpstr>
      <vt:lpstr>metals ---- nonmetals</vt:lpstr>
      <vt:lpstr>metals ---- nonmetals</vt:lpstr>
      <vt:lpstr>metals ---- nonmetals</vt:lpstr>
      <vt:lpstr>Metalloids</vt:lpstr>
      <vt:lpstr>PowerPoint Presentation</vt:lpstr>
      <vt:lpstr>Answer the Essential Question</vt:lpstr>
      <vt:lpstr>Exit Ticket</vt:lpstr>
    </vt:vector>
  </TitlesOfParts>
  <Company>University of New Hampshire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Littman</dc:creator>
  <cp:lastModifiedBy>Littman, Scott L</cp:lastModifiedBy>
  <cp:revision>7</cp:revision>
  <dcterms:created xsi:type="dcterms:W3CDTF">2014-09-16T15:44:42Z</dcterms:created>
  <dcterms:modified xsi:type="dcterms:W3CDTF">2014-09-16T16:11:23Z</dcterms:modified>
</cp:coreProperties>
</file>