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76" r:id="rId9"/>
    <p:sldId id="278" r:id="rId10"/>
    <p:sldId id="265" r:id="rId11"/>
    <p:sldId id="267" r:id="rId12"/>
    <p:sldId id="272" r:id="rId13"/>
    <p:sldId id="268" r:id="rId14"/>
    <p:sldId id="269" r:id="rId15"/>
    <p:sldId id="270" r:id="rId16"/>
    <p:sldId id="277" r:id="rId17"/>
    <p:sldId id="271" r:id="rId18"/>
    <p:sldId id="273" r:id="rId19"/>
    <p:sldId id="259" r:id="rId20"/>
    <p:sldId id="266" r:id="rId21"/>
    <p:sldId id="260" r:id="rId22"/>
    <p:sldId id="274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 showGuides="1">
      <p:cViewPr varScale="1">
        <p:scale>
          <a:sx n="107" d="100"/>
          <a:sy n="107" d="100"/>
        </p:scale>
        <p:origin x="-8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376C45-8FC1-AF4C-844F-2E2B5458C3F1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12AD0D-66FE-A940-B3F4-7815E11D82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6C45-8FC1-AF4C-844F-2E2B5458C3F1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AD0D-66FE-A940-B3F4-7815E11D82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6C45-8FC1-AF4C-844F-2E2B5458C3F1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AD0D-66FE-A940-B3F4-7815E11D82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6C45-8FC1-AF4C-844F-2E2B5458C3F1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AD0D-66FE-A940-B3F4-7815E11D82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6C45-8FC1-AF4C-844F-2E2B5458C3F1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AD0D-66FE-A940-B3F4-7815E11D82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6C45-8FC1-AF4C-844F-2E2B5458C3F1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AD0D-66FE-A940-B3F4-7815E11D82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6C45-8FC1-AF4C-844F-2E2B5458C3F1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AD0D-66FE-A940-B3F4-7815E11D82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6C45-8FC1-AF4C-844F-2E2B5458C3F1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AD0D-66FE-A940-B3F4-7815E11D82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6C45-8FC1-AF4C-844F-2E2B5458C3F1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AD0D-66FE-A940-B3F4-7815E11D82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C376C45-8FC1-AF4C-844F-2E2B5458C3F1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AD0D-66FE-A940-B3F4-7815E11D82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376C45-8FC1-AF4C-844F-2E2B5458C3F1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12AD0D-66FE-A940-B3F4-7815E11D82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2C376C45-8FC1-AF4C-844F-2E2B5458C3F1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212AD0D-66FE-A940-B3F4-7815E11D82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scottlittman\Desktop\chops.gif" TargetMode="Externa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NgD9yHSJ29I&amp;list=PLA97087254E575992&amp;index=1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dUMmoPdwBy4&amp;index=18&amp;list=PLA97087254E57599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UL1jmJaUkaQ?t=8m17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Outcome of Chemical Changes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Friday, October 17</a:t>
            </a:r>
            <a:r>
              <a:rPr lang="en-US" baseline="30000" dirty="0" smtClean="0"/>
              <a:t>th</a:t>
            </a:r>
            <a:r>
              <a:rPr lang="en-US" dirty="0" smtClean="0"/>
              <a:t>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Products are chemically different than the reactants.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574" y="1310519"/>
            <a:ext cx="2144578" cy="16727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90409"/>
            <a:ext cx="2985514" cy="2268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825" y="1417638"/>
            <a:ext cx="1440845" cy="144084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5946670" y="1924881"/>
            <a:ext cx="749904" cy="229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504443" y="4197123"/>
            <a:ext cx="7499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6638202" y="4197122"/>
            <a:ext cx="2778962" cy="20703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rcRect t="49484" b="7082"/>
          <a:stretch>
            <a:fillRect/>
          </a:stretch>
        </p:blipFill>
        <p:spPr>
          <a:xfrm rot="16200000">
            <a:off x="5006807" y="4909783"/>
            <a:ext cx="2778962" cy="899233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stCxn id="13" idx="2"/>
          </p:cNvCxnSpPr>
          <p:nvPr/>
        </p:nvCxnSpPr>
        <p:spPr>
          <a:xfrm>
            <a:off x="6845905" y="5359400"/>
            <a:ext cx="38704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002210" y="5357812"/>
            <a:ext cx="38704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7200" y="1601715"/>
            <a:ext cx="44834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They have different chemical </a:t>
            </a:r>
          </a:p>
          <a:p>
            <a:r>
              <a:rPr lang="en-US" sz="2400" dirty="0" smtClean="0"/>
              <a:t>and</a:t>
            </a:r>
            <a:r>
              <a:rPr lang="en-US" sz="2400" dirty="0"/>
              <a:t> </a:t>
            </a:r>
            <a:r>
              <a:rPr lang="en-US" sz="2400" dirty="0" smtClean="0"/>
              <a:t>physical properties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Thumbs up for yes, thumbs down for no</a:t>
            </a:r>
          </a:p>
          <a:p>
            <a:r>
              <a:rPr lang="en-US" dirty="0" smtClean="0"/>
              <a:t>For it to be yes it needs to happen in ALL chemical reactions</a:t>
            </a:r>
          </a:p>
          <a:p>
            <a:pPr lvl="1"/>
            <a:r>
              <a:rPr lang="en-US" dirty="0" smtClean="0"/>
              <a:t>not it CAN happen in chemical reactions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outcome of all chemical reactions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of gas?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932" y="1532110"/>
            <a:ext cx="2858019" cy="4303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mass before and after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28999"/>
            <a:ext cx="2578291" cy="2578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219" y="3194351"/>
            <a:ext cx="2578291" cy="257829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362476" y="4753429"/>
            <a:ext cx="221342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806" y="4089779"/>
            <a:ext cx="432291" cy="1017624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/>
          <a:srcRect l="-68595" r="-68595"/>
          <a:stretch>
            <a:fillRect/>
          </a:stretch>
        </p:blipFill>
        <p:spPr>
          <a:xfrm>
            <a:off x="760791" y="4509693"/>
            <a:ext cx="1815396" cy="9983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sharing or transferring of electrons?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b="42238"/>
          <a:stretch>
            <a:fillRect/>
          </a:stretch>
        </p:blipFill>
        <p:spPr>
          <a:xfrm>
            <a:off x="1041400" y="1987550"/>
            <a:ext cx="7061200" cy="1665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of State?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286" y="1735667"/>
            <a:ext cx="4826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chemical bonds are formed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77" y="1810733"/>
            <a:ext cx="8329845" cy="3974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substance is formed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905" y="2838496"/>
            <a:ext cx="2951238" cy="22167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02" y="2838496"/>
            <a:ext cx="2803413" cy="205174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535715" y="3710729"/>
            <a:ext cx="1768583" cy="1992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Reversible? </a:t>
            </a:r>
            <a:endParaRPr lang="en-US" dirty="0"/>
          </a:p>
        </p:txBody>
      </p:sp>
      <p:pic>
        <p:nvPicPr>
          <p:cNvPr id="7" name="chops.gif">
            <a:hlinkClick r:id="" action="ppaction://media"/>
          </p:cNvPr>
          <p:cNvPicPr>
            <a:picLocks noGrp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597086" y="2261487"/>
            <a:ext cx="2599884" cy="389982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673530"/>
            <a:ext cx="4114800" cy="34877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8762" y="1417638"/>
            <a:ext cx="7030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 of electrolysis turns water into oxygen and hydrogen</a:t>
            </a:r>
          </a:p>
          <a:p>
            <a:r>
              <a:rPr lang="en-US" dirty="0" smtClean="0"/>
              <a:t>Process of combustion turns hydrogen and oxygen into water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are the common outcomes of chemical reactions?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the Essential Question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</a:p>
          <a:p>
            <a:r>
              <a:rPr lang="en-US" dirty="0" smtClean="0"/>
              <a:t>Read page 151 in the textbook and write the definitions of Endothermic and Exothermic in your vocabulary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Balance the chemical </a:t>
            </a:r>
            <a:r>
              <a:rPr lang="en-US" dirty="0" smtClean="0"/>
              <a:t>equation (take note of </a:t>
            </a:r>
            <a:r>
              <a:rPr lang="en-US" dirty="0" err="1" smtClean="0"/>
              <a:t>oxygens</a:t>
            </a:r>
            <a:r>
              <a:rPr lang="en-US" dirty="0" smtClean="0"/>
              <a:t> in each compound)</a:t>
            </a:r>
            <a:endParaRPr lang="en-US" dirty="0" smtClean="0"/>
          </a:p>
          <a:p>
            <a:pPr lvl="1"/>
            <a:r>
              <a:rPr lang="en-US" dirty="0" smtClean="0"/>
              <a:t>__KOH + __H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sym typeface="Wingdings"/>
              </a:rPr>
              <a:t>__K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SO</a:t>
            </a:r>
            <a:r>
              <a:rPr lang="en-US" baseline="-25000" dirty="0" smtClean="0">
                <a:sym typeface="Wingdings"/>
              </a:rPr>
              <a:t>4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+ </a:t>
            </a:r>
            <a:r>
              <a:rPr lang="en-US" dirty="0" smtClean="0">
                <a:sym typeface="Wingdings"/>
              </a:rPr>
              <a:t>__H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O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common outcome of all chemical reactions</a:t>
            </a:r>
          </a:p>
          <a:p>
            <a:pPr lvl="1"/>
            <a:r>
              <a:rPr lang="en-US" dirty="0" smtClean="0"/>
              <a:t>Atomic level</a:t>
            </a:r>
          </a:p>
          <a:p>
            <a:pPr lvl="2"/>
            <a:r>
              <a:rPr lang="en-US" dirty="0" smtClean="0"/>
              <a:t>New chemical bonds are formed</a:t>
            </a:r>
          </a:p>
          <a:p>
            <a:pPr lvl="2"/>
            <a:r>
              <a:rPr lang="en-US" dirty="0" smtClean="0"/>
              <a:t>Electrons are transferred</a:t>
            </a:r>
          </a:p>
          <a:p>
            <a:pPr lvl="1"/>
            <a:r>
              <a:rPr lang="en-US" dirty="0" smtClean="0"/>
              <a:t>Macroscopic level</a:t>
            </a:r>
          </a:p>
          <a:p>
            <a:pPr lvl="2"/>
            <a:r>
              <a:rPr lang="en-US" dirty="0" smtClean="0"/>
              <a:t>Mass of the reactants is the same as the mass of the product</a:t>
            </a:r>
          </a:p>
          <a:p>
            <a:pPr lvl="3"/>
            <a:r>
              <a:rPr lang="en-US" dirty="0" smtClean="0"/>
              <a:t>conservation of mass</a:t>
            </a:r>
          </a:p>
          <a:p>
            <a:pPr lvl="2"/>
            <a:r>
              <a:rPr lang="en-US" dirty="0" smtClean="0"/>
              <a:t>New substances are formed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</a:t>
            </a:r>
            <a:r>
              <a:rPr lang="en-US" dirty="0" err="1" smtClean="0"/>
              <a:t>Queston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Complete the following statements</a:t>
            </a:r>
          </a:p>
          <a:p>
            <a:r>
              <a:rPr lang="en-US" dirty="0" smtClean="0"/>
              <a:t>In all chemical reactions</a:t>
            </a:r>
          </a:p>
          <a:p>
            <a:pPr lvl="1"/>
            <a:r>
              <a:rPr lang="en-US" dirty="0" smtClean="0"/>
              <a:t>What do electrons do?</a:t>
            </a:r>
          </a:p>
          <a:p>
            <a:pPr lvl="1"/>
            <a:r>
              <a:rPr lang="en-US" dirty="0" smtClean="0"/>
              <a:t>Reactants and products…</a:t>
            </a:r>
          </a:p>
          <a:p>
            <a:pPr lvl="1"/>
            <a:r>
              <a:rPr lang="en-US" dirty="0" smtClean="0"/>
              <a:t>The mass before and after a reaction…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 chemical called </a:t>
            </a:r>
            <a:r>
              <a:rPr lang="en-US" dirty="0" err="1" smtClean="0"/>
              <a:t>dihydrogen</a:t>
            </a:r>
            <a:r>
              <a:rPr lang="en-US" dirty="0" smtClean="0"/>
              <a:t> monoxide in the city’s water pipes</a:t>
            </a:r>
          </a:p>
          <a:p>
            <a:pPr lvl="1"/>
            <a:r>
              <a:rPr lang="en-US" dirty="0" smtClean="0"/>
              <a:t>Major component in acid rain</a:t>
            </a:r>
          </a:p>
          <a:p>
            <a:pPr lvl="1"/>
            <a:r>
              <a:rPr lang="en-US" dirty="0" smtClean="0"/>
              <a:t>Contributes to greenhouse effect</a:t>
            </a:r>
          </a:p>
          <a:p>
            <a:pPr lvl="1"/>
            <a:r>
              <a:rPr lang="en-US" dirty="0" smtClean="0"/>
              <a:t>May cause severe burns</a:t>
            </a:r>
          </a:p>
          <a:p>
            <a:pPr lvl="1"/>
            <a:r>
              <a:rPr lang="en-US" dirty="0" smtClean="0"/>
              <a:t>Contributes to erosion of landscape</a:t>
            </a:r>
          </a:p>
          <a:p>
            <a:pPr lvl="1"/>
            <a:r>
              <a:rPr lang="en-US" dirty="0" smtClean="0"/>
              <a:t>Accelerates rusting</a:t>
            </a:r>
          </a:p>
          <a:p>
            <a:pPr lvl="1"/>
            <a:r>
              <a:rPr lang="en-US" dirty="0" smtClean="0"/>
              <a:t>Has been found in tumors of cancer patients</a:t>
            </a:r>
          </a:p>
          <a:p>
            <a:pPr lvl="1"/>
            <a:r>
              <a:rPr lang="en-US" dirty="0" smtClean="0"/>
              <a:t>Can lead to vomiting and diarrhea</a:t>
            </a:r>
          </a:p>
          <a:p>
            <a:r>
              <a:rPr lang="en-US" dirty="0" smtClean="0"/>
              <a:t>Will you sign the Petition?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the Petition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Dihydrogen</a:t>
            </a:r>
            <a:endParaRPr lang="en-US" dirty="0" smtClean="0"/>
          </a:p>
          <a:p>
            <a:pPr lvl="1"/>
            <a:r>
              <a:rPr lang="en-US" dirty="0" smtClean="0"/>
              <a:t>2 hydrogen</a:t>
            </a:r>
          </a:p>
          <a:p>
            <a:r>
              <a:rPr lang="en-US" dirty="0" smtClean="0"/>
              <a:t>Monoxide</a:t>
            </a:r>
          </a:p>
          <a:p>
            <a:pPr lvl="1"/>
            <a:r>
              <a:rPr lang="en-US" dirty="0" smtClean="0"/>
              <a:t>1 oxygen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r>
              <a:rPr lang="en-US" dirty="0" smtClean="0"/>
              <a:t>WATER!!!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SWBAT </a:t>
            </a:r>
            <a:r>
              <a:rPr lang="en-GB" dirty="0" smtClean="0">
                <a:solidFill>
                  <a:srgbClr val="FF0000"/>
                </a:solidFill>
              </a:rPr>
              <a:t>identify </a:t>
            </a:r>
            <a:r>
              <a:rPr lang="en-GB" dirty="0" smtClean="0"/>
              <a:t>the common outcome of </a:t>
            </a:r>
            <a:r>
              <a:rPr lang="en-GB" dirty="0" smtClean="0">
                <a:solidFill>
                  <a:srgbClr val="FF0000"/>
                </a:solidFill>
              </a:rPr>
              <a:t>ALL </a:t>
            </a:r>
            <a:r>
              <a:rPr lang="en-GB" dirty="0" smtClean="0"/>
              <a:t>chemical reactions by analyzing chemical reactions.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Essential Question</a:t>
            </a:r>
          </a:p>
          <a:p>
            <a:r>
              <a:rPr lang="en-GB" dirty="0" smtClean="0"/>
              <a:t>What are the common outcomes of ALL chemical reactions?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Title: Common Outcome of All Chemical Reactions</a:t>
            </a:r>
          </a:p>
          <a:p>
            <a:r>
              <a:rPr lang="en-US" dirty="0" smtClean="0"/>
              <a:t>Date: </a:t>
            </a:r>
            <a:r>
              <a:rPr lang="en-US" dirty="0" smtClean="0"/>
              <a:t>10/23/2014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sheet for today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You </a:t>
            </a:r>
            <a:r>
              <a:rPr lang="en-US" dirty="0" smtClean="0">
                <a:solidFill>
                  <a:srgbClr val="FF0000"/>
                </a:solidFill>
              </a:rPr>
              <a:t>must answer your letter, I encourage you to answer 2 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What happens when atoms bond?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What are the 2 types of bonds in the video?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What happens to electrons when atoms bond?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What can we conclude about ALL chemical bonds?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How atoms bond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dirty="0">
                <a:solidFill>
                  <a:srgbClr val="FF0000"/>
                </a:solidFill>
              </a:rPr>
              <a:t>You must answer your letter, I encourage you to answer 2 </a:t>
            </a:r>
            <a:endParaRPr lang="en-US" dirty="0" smtClean="0"/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Compare </a:t>
            </a:r>
            <a:r>
              <a:rPr lang="en-US" dirty="0" smtClean="0"/>
              <a:t>and contrast what happens to the people the first 2 times they bump into each other.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What is the chemical reaction? How do you know? 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What has to be just right for a chemical reaction to occur?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What is a common outcome of ALL chemical reactions</a:t>
            </a:r>
          </a:p>
          <a:p>
            <a:pPr marL="624078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Why atoms bond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did we conclude from these two videos about the common outcome of all chemical changes?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Electrons are shared or transferred </a:t>
            </a:r>
          </a:p>
          <a:p>
            <a:pPr lvl="1"/>
            <a:r>
              <a:rPr lang="en-US" dirty="0" smtClean="0"/>
              <a:t>Chemical changes result in new substances.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Conservation of </a:t>
            </a:r>
            <a:r>
              <a:rPr lang="en-US" dirty="0" smtClean="0"/>
              <a:t>Mass</a:t>
            </a:r>
          </a:p>
          <a:p>
            <a:r>
              <a:rPr lang="en-US" dirty="0" smtClean="0"/>
              <a:t>What is the law of conservation of mass?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UF</a:t>
            </a:r>
            <a:r>
              <a:rPr lang="en-US" baseline="-25000" dirty="0" smtClean="0"/>
              <a:t>4</a:t>
            </a:r>
            <a:r>
              <a:rPr lang="en-US" dirty="0" smtClean="0"/>
              <a:t> + 2Mg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/>
              <a:t> 2MgF</a:t>
            </a:r>
            <a:r>
              <a:rPr lang="en-US" baseline="-25000" dirty="0" smtClean="0"/>
              <a:t>2</a:t>
            </a:r>
            <a:r>
              <a:rPr lang="en-US" dirty="0" smtClean="0"/>
              <a:t> + U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outcome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your sheet of paper, write the definition of the law of conservation of mass.</a:t>
            </a:r>
          </a:p>
          <a:p>
            <a:r>
              <a:rPr lang="en-US" dirty="0" smtClean="0"/>
              <a:t>How is the law of conservation of mass related to balancing chemical equations?</a:t>
            </a:r>
          </a:p>
          <a:p>
            <a:endParaRPr lang="en-US" dirty="0" smtClean="0"/>
          </a:p>
          <a:p>
            <a:r>
              <a:rPr lang="en-US" dirty="0" smtClean="0"/>
              <a:t>Crash Course Chemistry #6 </a:t>
            </a:r>
            <a:r>
              <a:rPr lang="en-US" dirty="0" err="1" smtClean="0"/>
              <a:t>Stoichiometry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Stoichiometry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law of conservation of mass?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7796</TotalTime>
  <Words>553</Words>
  <Application>Microsoft Office PowerPoint</Application>
  <PresentationFormat>On-screen Show (4:3)</PresentationFormat>
  <Paragraphs>97</Paragraphs>
  <Slides>23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Concourse</vt:lpstr>
      <vt:lpstr>Outcome of Chemical Changes</vt:lpstr>
      <vt:lpstr>Do Now</vt:lpstr>
      <vt:lpstr>Objectives</vt:lpstr>
      <vt:lpstr>Note sheet for today</vt:lpstr>
      <vt:lpstr>How atoms bond</vt:lpstr>
      <vt:lpstr>Why atoms bond</vt:lpstr>
      <vt:lpstr>Discussion</vt:lpstr>
      <vt:lpstr>Common outcome</vt:lpstr>
      <vt:lpstr>law of conservation of mass? </vt:lpstr>
      <vt:lpstr>Products are chemically different than the reactants.</vt:lpstr>
      <vt:lpstr>Common outcome of all chemical reactions</vt:lpstr>
      <vt:lpstr>Formation of gas?</vt:lpstr>
      <vt:lpstr>Same mass before and after</vt:lpstr>
      <vt:lpstr>sharing or transferring of electrons?</vt:lpstr>
      <vt:lpstr>Change of State?</vt:lpstr>
      <vt:lpstr>New chemical bonds are formed</vt:lpstr>
      <vt:lpstr>New substance is formed</vt:lpstr>
      <vt:lpstr>Reversible? </vt:lpstr>
      <vt:lpstr>Answer the Essential Question</vt:lpstr>
      <vt:lpstr>Essential Queston</vt:lpstr>
      <vt:lpstr>Exit Ticket</vt:lpstr>
      <vt:lpstr>Sign the Petition</vt:lpstr>
      <vt:lpstr>What is it?</vt:lpstr>
    </vt:vector>
  </TitlesOfParts>
  <Company>University of New Hampshire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Outcome of Chemical Changes</dc:title>
  <dc:creator>Scott Littman</dc:creator>
  <cp:lastModifiedBy>Littman, Scott L</cp:lastModifiedBy>
  <cp:revision>14</cp:revision>
  <dcterms:created xsi:type="dcterms:W3CDTF">2014-10-23T13:08:09Z</dcterms:created>
  <dcterms:modified xsi:type="dcterms:W3CDTF">2014-10-23T21:17:14Z</dcterms:modified>
</cp:coreProperties>
</file>