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300" r:id="rId6"/>
    <p:sldId id="286" r:id="rId7"/>
    <p:sldId id="287" r:id="rId8"/>
    <p:sldId id="288" r:id="rId9"/>
    <p:sldId id="289" r:id="rId10"/>
    <p:sldId id="290" r:id="rId11"/>
    <p:sldId id="293" r:id="rId12"/>
    <p:sldId id="291" r:id="rId13"/>
    <p:sldId id="292" r:id="rId14"/>
    <p:sldId id="294" r:id="rId15"/>
    <p:sldId id="295" r:id="rId16"/>
    <p:sldId id="272" r:id="rId17"/>
    <p:sldId id="266" r:id="rId18"/>
    <p:sldId id="267" r:id="rId19"/>
    <p:sldId id="260" r:id="rId20"/>
    <p:sldId id="261" r:id="rId21"/>
    <p:sldId id="262" r:id="rId22"/>
    <p:sldId id="263" r:id="rId23"/>
    <p:sldId id="264" r:id="rId24"/>
    <p:sldId id="265" r:id="rId25"/>
    <p:sldId id="268" r:id="rId26"/>
    <p:sldId id="269" r:id="rId27"/>
    <p:sldId id="270" r:id="rId28"/>
    <p:sldId id="271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96" r:id="rId39"/>
    <p:sldId id="282" r:id="rId40"/>
    <p:sldId id="283" r:id="rId41"/>
    <p:sldId id="284" r:id="rId42"/>
    <p:sldId id="285" r:id="rId43"/>
    <p:sldId id="297" r:id="rId44"/>
    <p:sldId id="298" r:id="rId45"/>
    <p:sldId id="29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gray"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>
        <p:scale>
          <a:sx n="100" d="100"/>
          <a:sy n="100" d="100"/>
        </p:scale>
        <p:origin x="-294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6A326-2AC5-6E4A-8BA7-C01EE6C55812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A21A0-8AF9-514F-A0A8-CA3FECBE19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80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fld id="{3D9ACDD5-8421-3143-A3AC-879AE5022C54}" type="datetimeFigureOut">
              <a:rPr lang="en-US" smtClean="0"/>
              <a:pPr/>
              <a:t>9/30/2014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6F6EB0-19A3-604D-A993-076213B8B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the Periodic 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September 30</a:t>
            </a:r>
            <a:r>
              <a:rPr lang="en-US" baseline="30000" dirty="0" smtClean="0"/>
              <a:t>th</a:t>
            </a:r>
            <a:r>
              <a:rPr lang="en-US" dirty="0" smtClean="0"/>
              <a:t>,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670131"/>
            <a:ext cx="8686800" cy="3337160"/>
          </a:xfrm>
        </p:spPr>
        <p:txBody>
          <a:bodyPr>
            <a:normAutofit/>
          </a:bodyPr>
          <a:lstStyle/>
          <a:p>
            <a:r>
              <a:rPr lang="en-US" dirty="0" smtClean="0"/>
              <a:t>The transition metals are located in the ________ of the Periodic Table from ___________________.  The number of _________________ for the Transition Metals _______, but stays the same for each __________.  Transition Metals are all _______ at room temperature except for __________.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65145"/>
            <a:ext cx="4000500" cy="25049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81453" y="2670131"/>
            <a:ext cx="120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middle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4838" y="3048000"/>
            <a:ext cx="3245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roup 3 to group 12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20775" y="3429000"/>
            <a:ext cx="2759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</a:t>
            </a:r>
            <a:r>
              <a:rPr lang="en-US" sz="2400" dirty="0" smtClean="0">
                <a:solidFill>
                  <a:srgbClr val="FF0000"/>
                </a:solidFill>
              </a:rPr>
              <a:t>alence electrons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43399" y="3890665"/>
            <a:ext cx="105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varies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8399" y="4352330"/>
            <a:ext cx="1381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element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1299" y="4741333"/>
            <a:ext cx="105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solids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998" y="5130800"/>
            <a:ext cx="138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Mercury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good ___________ of heat and electricity, ___________, shiny, and are ____ very reactive.  They still _____ with other elements but ___________as the Halogens, Alkali Metals, or Alkaline Earth Metals.  These metals are what we _____________ as metals in our daily lives.   There are many Transition Metals but some examples are ___________, __________, ___________, _______________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Transition Metals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00499" y="1481328"/>
            <a:ext cx="18517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conductors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20261" y="1864560"/>
            <a:ext cx="161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malleable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2261" y="1864560"/>
            <a:ext cx="67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5299" y="2326225"/>
            <a:ext cx="924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667" y="2709333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not as much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59" y="3522133"/>
            <a:ext cx="1648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recognize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336631" cy="4728972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 smtClean="0"/>
              <a:t>The Halogens are located in _________ in the 2</a:t>
            </a:r>
            <a:r>
              <a:rPr lang="en-US" baseline="30000" dirty="0" smtClean="0"/>
              <a:t>nd</a:t>
            </a:r>
            <a:r>
              <a:rPr lang="en-US" dirty="0" smtClean="0"/>
              <a:t> to the last column on the right.   All of the Halogens have __________________ so they just need ____________ to fill their outer shell.  Halogens are _________________ and usually react with the _____________.  This is because the Alkali Metals need to ____ 1 electron and the Halogens need to ____ 1 electron.  The halogens are all ___________and are usually gases at room temperature.  There are 5 Halogens with the element symbols ___, ___, ___, ___, and ___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Halogens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3831" y="274638"/>
            <a:ext cx="1350169" cy="6400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27134" y="1417638"/>
            <a:ext cx="156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roup 17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8904" y="2103967"/>
            <a:ext cx="305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7 valence electrons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69734" y="2493367"/>
            <a:ext cx="1687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electron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7065" y="2794000"/>
            <a:ext cx="2923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extremely reactive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7459" y="3145367"/>
            <a:ext cx="207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Alkali Metals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4054" y="3814233"/>
            <a:ext cx="791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8588" y="4183161"/>
            <a:ext cx="826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4054" y="4566393"/>
            <a:ext cx="1745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nonmetals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8904" y="5194300"/>
            <a:ext cx="349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77459" y="5194300"/>
            <a:ext cx="486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Cl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06625" y="5194300"/>
            <a:ext cx="48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30525" y="5194300"/>
            <a:ext cx="273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9520" y="5577532"/>
            <a:ext cx="51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7315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Noble Gases are located all the way to the right of the table in __________.  The Noble Gases are _________because they are ______________.  The Noble Gases have ___________ in their outer shell and don’t need to ____________ any electrons.  The Noble Gases are all _______________ and are commonly found in their ___________ in the atmosphere.  There are 6 Noble Gases with symbols ___, ___, ___, ___, ___, and ___.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Noble Gases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8658" t="11787" r="71277" b="13939"/>
          <a:stretch>
            <a:fillRect/>
          </a:stretch>
        </p:blipFill>
        <p:spPr>
          <a:xfrm>
            <a:off x="8296275" y="1267714"/>
            <a:ext cx="781050" cy="43225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824567"/>
            <a:ext cx="1562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roup 18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2500" y="2226733"/>
            <a:ext cx="121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unique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5419" y="2624667"/>
            <a:ext cx="2093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non-reactive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902" y="3018367"/>
            <a:ext cx="1844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8 electrons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4460" y="3361267"/>
            <a:ext cx="1942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lose or gain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6080" y="3754967"/>
            <a:ext cx="245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colorless gases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3058" y="4121497"/>
            <a:ext cx="167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pure form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0660" y="4902200"/>
            <a:ext cx="582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62971" y="4902200"/>
            <a:ext cx="583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74924" y="4902200"/>
            <a:ext cx="522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Ar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0844" y="4902200"/>
            <a:ext cx="511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3058" y="4902200"/>
            <a:ext cx="5487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Xe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1569" y="4902200"/>
            <a:ext cx="570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Nonmetals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Metalloids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Shiny luster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Malleable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Ductile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Good conductor</a:t>
                      </a:r>
                      <a:r>
                        <a:rPr lang="en-US" baseline="0" dirty="0" smtClean="0"/>
                        <a:t> of heat/electricity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Solid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/>
                        <a:buChar char="•"/>
                      </a:pPr>
                      <a:r>
                        <a:rPr lang="en-US" dirty="0" smtClean="0"/>
                        <a:t>Dull</a:t>
                      </a:r>
                      <a:endParaRPr lang="en-US" baseline="0" dirty="0" smtClean="0"/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Brittle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Good insulator</a:t>
                      </a:r>
                    </a:p>
                    <a:p>
                      <a:pPr>
                        <a:buFont typeface="Arial"/>
                        <a:buChar char="•"/>
                      </a:pPr>
                      <a:r>
                        <a:rPr lang="en-US" baseline="0" dirty="0" smtClean="0"/>
                        <a:t>Liquid/gas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Arial"/>
                        <a:buChar char="•"/>
                      </a:pPr>
                      <a:r>
                        <a:rPr lang="en-US" dirty="0" smtClean="0"/>
                        <a:t>Semiconductor</a:t>
                      </a:r>
                    </a:p>
                    <a:p>
                      <a:pPr lvl="1">
                        <a:buFont typeface="Arial"/>
                        <a:buChar char="•"/>
                      </a:pPr>
                      <a:r>
                        <a:rPr lang="en-US" dirty="0" smtClean="0"/>
                        <a:t>Use in electronics</a:t>
                      </a:r>
                    </a:p>
                    <a:p>
                      <a:pPr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Metals, Nonmetals, and Metalloids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Isotopes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481328"/>
            <a:ext cx="6527800" cy="436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5752" y="2782669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</a:t>
            </a:r>
          </a:p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171483" y="3117165"/>
            <a:ext cx="972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</a:t>
            </a:r>
          </a:p>
          <a:p>
            <a:r>
              <a:rPr lang="en-US" dirty="0" smtClean="0"/>
              <a:t>Mass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5752" y="41783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Atomic</a:t>
            </a:r>
          </a:p>
          <a:p>
            <a:r>
              <a:rPr lang="en-US" dirty="0" smtClean="0"/>
              <a:t>Number</a:t>
            </a:r>
            <a:endParaRPr lang="en-US" dirty="0"/>
          </a:p>
        </p:txBody>
      </p: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1198269" y="3105835"/>
            <a:ext cx="681331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" idx="3"/>
          </p:cNvCxnSpPr>
          <p:nvPr/>
        </p:nvCxnSpPr>
        <p:spPr>
          <a:xfrm flipV="1">
            <a:off x="1308100" y="4330700"/>
            <a:ext cx="723900" cy="170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rot="10800000" flipV="1">
            <a:off x="7150101" y="3440330"/>
            <a:ext cx="1021383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am going to show you 6 questions that relate to the standard about the Periodic Table</a:t>
            </a:r>
          </a:p>
          <a:p>
            <a:r>
              <a:rPr lang="en-US" dirty="0" smtClean="0"/>
              <a:t>SPI 0807.9.9 Use the periodic table to determine the properties of an element.</a:t>
            </a:r>
          </a:p>
          <a:p>
            <a:pPr lvl="1"/>
            <a:r>
              <a:rPr lang="en-US" dirty="0" smtClean="0"/>
              <a:t>There will be 1-2 questions on this standard for the TCAP</a:t>
            </a:r>
          </a:p>
          <a:p>
            <a:r>
              <a:rPr lang="en-US" dirty="0" smtClean="0"/>
              <a:t>Please let everyone answer each question by refraining from shouting out the answers and helping each other.</a:t>
            </a:r>
          </a:p>
          <a:p>
            <a:r>
              <a:rPr lang="en-US" dirty="0" smtClean="0"/>
              <a:t>Please explain how you know that it is the right answer and how you know the other answers </a:t>
            </a:r>
            <a:r>
              <a:rPr lang="en-US" smtClean="0"/>
              <a:t>are incorrect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TCAP sample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321937" cy="4525963"/>
          </a:xfrm>
        </p:spPr>
        <p:txBody>
          <a:bodyPr/>
          <a:lstStyle/>
          <a:p>
            <a:r>
              <a:rPr lang="en-US" dirty="0" smtClean="0"/>
              <a:t>What is the atomic number of Fluorine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8201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group from the Periodic Table is shown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8835" y="0"/>
            <a:ext cx="1647965" cy="6756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</a:t>
            </a:r>
          </a:p>
          <a:p>
            <a:pPr lvl="1"/>
            <a:r>
              <a:rPr lang="en-US" dirty="0" smtClean="0"/>
              <a:t>The atomic number is always the smaller one</a:t>
            </a:r>
          </a:p>
          <a:p>
            <a:pPr lvl="1"/>
            <a:r>
              <a:rPr lang="en-US" dirty="0" smtClean="0"/>
              <a:t>The atomic number is the number of protons</a:t>
            </a:r>
          </a:p>
          <a:p>
            <a:pPr lvl="1"/>
            <a:r>
              <a:rPr lang="en-US" dirty="0" smtClean="0"/>
              <a:t>Protons + neutrons  = atomic mass (the other number)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55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remember about the Periodic Table of Elements</a:t>
            </a:r>
            <a:r>
              <a:rPr lang="en-US" dirty="0" smtClean="0"/>
              <a:t>?</a:t>
            </a:r>
            <a:endParaRPr lang="en-US" dirty="0" smtClean="0"/>
          </a:p>
          <a:p>
            <a:pPr lvl="1"/>
            <a:r>
              <a:rPr lang="en-US" dirty="0" smtClean="0"/>
              <a:t>How to read the periodic table?</a:t>
            </a:r>
          </a:p>
          <a:p>
            <a:pPr lvl="1"/>
            <a:r>
              <a:rPr lang="en-US" dirty="0" smtClean="0"/>
              <a:t>Who created the table?</a:t>
            </a:r>
          </a:p>
          <a:p>
            <a:pPr lvl="1"/>
            <a:r>
              <a:rPr lang="en-US" dirty="0" smtClean="0"/>
              <a:t>What are the groups and what are the properties?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 want you to be writing the whole time and using complete sentences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Correct answer is C.</a:t>
            </a:r>
          </a:p>
          <a:p>
            <a:r>
              <a:rPr lang="en-US" dirty="0" smtClean="0"/>
              <a:t>Halogens (F) are very reactive</a:t>
            </a:r>
          </a:p>
          <a:p>
            <a:pPr lvl="1"/>
            <a:r>
              <a:rPr lang="en-US" dirty="0" smtClean="0"/>
              <a:t>Eliminates A, B, and D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557" y="550411"/>
            <a:ext cx="9509411" cy="630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– Li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dirty="0" smtClean="0"/>
              <a:t>Li – 6.94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dirty="0" smtClean="0"/>
              <a:t>Be – 9.01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dirty="0" smtClean="0"/>
              <a:t>Ca – 40.08 – also not in period 2</a:t>
            </a:r>
          </a:p>
          <a:p>
            <a:pPr marL="850392" lvl="1" indent="-457200">
              <a:buFont typeface="+mj-lt"/>
              <a:buAutoNum type="alphaUcPeriod"/>
            </a:pPr>
            <a:r>
              <a:rPr lang="en-US" dirty="0" smtClean="0"/>
              <a:t>Ne – 20.18</a:t>
            </a:r>
          </a:p>
          <a:p>
            <a:pPr marL="850392" lvl="1" indent="-457200">
              <a:buFont typeface="+mj-lt"/>
              <a:buAutoNum type="alphaU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5753100" cy="154959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Based on their locations on the periodic table, which two elements share the most similar chemical properties?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6210300" y="0"/>
            <a:ext cx="3028950" cy="296918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K and Kr </a:t>
            </a: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Be </a:t>
            </a:r>
            <a:r>
              <a:rPr lang="en-US" sz="2800" dirty="0"/>
              <a:t>and </a:t>
            </a:r>
            <a:r>
              <a:rPr lang="en-US" sz="2800" dirty="0" err="1"/>
              <a:t>Ba</a:t>
            </a:r>
            <a:r>
              <a:rPr lang="en-US" sz="2800" dirty="0" smtClean="0"/>
              <a:t> </a:t>
            </a:r>
            <a:endParaRPr lang="en-US" sz="2800" dirty="0"/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S </a:t>
            </a:r>
            <a:r>
              <a:rPr lang="en-US" sz="2800" dirty="0"/>
              <a:t>and </a:t>
            </a:r>
            <a:r>
              <a:rPr lang="en-US" sz="2800" dirty="0" err="1"/>
              <a:t>Sn</a:t>
            </a:r>
            <a:r>
              <a:rPr lang="en-US" sz="2800" dirty="0" smtClean="0"/>
              <a:t> </a:t>
            </a:r>
            <a:endParaRPr lang="en-US" sz="2800" dirty="0"/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H </a:t>
            </a:r>
            <a:r>
              <a:rPr lang="en-US" sz="2800" dirty="0"/>
              <a:t>and I </a:t>
            </a:r>
            <a:endParaRPr lang="en-US" sz="2800" dirty="0" smtClean="0"/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3372"/>
            <a:ext cx="9144000" cy="4994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618833" cy="4525963"/>
          </a:xfrm>
        </p:spPr>
        <p:txBody>
          <a:bodyPr/>
          <a:lstStyle/>
          <a:p>
            <a:r>
              <a:rPr lang="en-US" dirty="0" smtClean="0"/>
              <a:t>B – Be and </a:t>
            </a:r>
            <a:r>
              <a:rPr lang="en-US" dirty="0" err="1" smtClean="0"/>
              <a:t>Ba</a:t>
            </a:r>
            <a:endParaRPr lang="en-US" dirty="0" smtClean="0"/>
          </a:p>
          <a:p>
            <a:pPr lvl="1"/>
            <a:r>
              <a:rPr lang="en-US" dirty="0" smtClean="0"/>
              <a:t>These are both alkaline earth metals</a:t>
            </a:r>
          </a:p>
          <a:p>
            <a:r>
              <a:rPr lang="en-US" dirty="0" smtClean="0"/>
              <a:t>All other answers are not in the same group</a:t>
            </a:r>
          </a:p>
          <a:p>
            <a:r>
              <a:rPr lang="en-US" dirty="0" smtClean="0"/>
              <a:t>Similar groups have similar properties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343" y="59016"/>
            <a:ext cx="842760" cy="6739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0" y="0"/>
            <a:ext cx="8032700" cy="66861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 – Krypton (Kr)</a:t>
            </a:r>
          </a:p>
          <a:p>
            <a:pPr lvl="1"/>
            <a:r>
              <a:rPr lang="en-US" dirty="0" smtClean="0"/>
              <a:t>Starting from the top left, the elements atomic number and atomic mass (how heavy it is) increases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5893086" cy="1570004"/>
          </a:xfrm>
        </p:spPr>
        <p:txBody>
          <a:bodyPr/>
          <a:lstStyle/>
          <a:p>
            <a:r>
              <a:rPr lang="en-US" dirty="0" smtClean="0"/>
              <a:t>A property that the elements Fe, Co, and Ni have in common is that they are all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2167"/>
            <a:ext cx="6663677" cy="4085833"/>
          </a:xfrm>
          <a:prstGeom prst="rect">
            <a:avLst/>
          </a:prstGeom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6197457" y="0"/>
            <a:ext cx="2946543" cy="303123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Chemically inert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Halogens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Transition metals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Poor electrical conductors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– Transition metals</a:t>
            </a:r>
          </a:p>
          <a:p>
            <a:pPr lvl="1"/>
            <a:r>
              <a:rPr lang="en-US" dirty="0" smtClean="0"/>
              <a:t>Not A because inert means non-reactive.  Transition metals are some of the least reactive elements but they do still react with other elements</a:t>
            </a:r>
          </a:p>
          <a:p>
            <a:pPr lvl="1"/>
            <a:r>
              <a:rPr lang="en-US" dirty="0" smtClean="0"/>
              <a:t>Not B because the Halogens are on the right side (F, </a:t>
            </a:r>
            <a:r>
              <a:rPr lang="en-US" dirty="0" err="1" smtClean="0"/>
              <a:t>Cl</a:t>
            </a:r>
            <a:r>
              <a:rPr lang="en-US" dirty="0" smtClean="0"/>
              <a:t>, Br, I, and At)</a:t>
            </a:r>
          </a:p>
          <a:p>
            <a:pPr lvl="1"/>
            <a:r>
              <a:rPr lang="en-US" dirty="0" smtClean="0"/>
              <a:t>Not D because metals are good conductors of electricity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These next questions are from the Physical Science Standards</a:t>
            </a:r>
          </a:p>
          <a:p>
            <a:r>
              <a:rPr lang="en-US" sz="2800" b="1" dirty="0" smtClean="0"/>
              <a:t>3202.1.9</a:t>
            </a:r>
            <a:r>
              <a:rPr lang="en-US" sz="2800" dirty="0" smtClean="0"/>
              <a:t> Distinguish between atomic number and atomic mass.</a:t>
            </a:r>
          </a:p>
          <a:p>
            <a:r>
              <a:rPr lang="en-US" sz="2800" b="1" dirty="0" smtClean="0"/>
              <a:t>3202.1.10</a:t>
            </a:r>
            <a:r>
              <a:rPr lang="en-US" sz="2800" dirty="0" smtClean="0"/>
              <a:t> Define an isotope and describe the use of common isotopes.</a:t>
            </a:r>
          </a:p>
          <a:p>
            <a:r>
              <a:rPr lang="en-US" sz="2800" b="1" dirty="0" smtClean="0"/>
              <a:t>3202.1.11</a:t>
            </a:r>
            <a:r>
              <a:rPr lang="en-US" sz="2800" dirty="0" smtClean="0"/>
              <a:t> Identify the number of protons, neutrons, and electrons in an atom of an isotope based on its atomic number and atomic mass.</a:t>
            </a:r>
          </a:p>
          <a:p>
            <a:r>
              <a:rPr lang="en-US" sz="2800" b="1" dirty="0" smtClean="0"/>
              <a:t>3202.1.12</a:t>
            </a:r>
            <a:r>
              <a:rPr lang="en-US" sz="2800" dirty="0" smtClean="0"/>
              <a:t> Know the chemical symbols for the common elements.</a:t>
            </a:r>
          </a:p>
          <a:p>
            <a:r>
              <a:rPr lang="en-US" sz="2800" b="1" dirty="0" smtClean="0"/>
              <a:t>3202.1.13</a:t>
            </a:r>
            <a:r>
              <a:rPr lang="en-US" sz="2800" dirty="0" smtClean="0"/>
              <a:t> Use the periodic table to determine the number of protons, neutrons, and electrons in an isotope of an element.</a:t>
            </a:r>
          </a:p>
          <a:p>
            <a:r>
              <a:rPr lang="en-US" sz="2800" b="1" dirty="0" smtClean="0"/>
              <a:t>3202.1.14</a:t>
            </a:r>
            <a:r>
              <a:rPr lang="en-US" sz="2800" dirty="0" smtClean="0"/>
              <a:t> Use the periodic table to identify the characteristics and properties of metals, non-metals, and metalloids.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Science Questions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SWBAT review the Periodic Table unit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Essential Question</a:t>
            </a:r>
          </a:p>
          <a:p>
            <a:r>
              <a:rPr lang="en-US" dirty="0" smtClean="0"/>
              <a:t>How do we know the properties of the elements based on their location on the Periodic Table?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 – Atomic number vs. atomic mass</a:t>
            </a:r>
          </a:p>
          <a:p>
            <a:r>
              <a:rPr lang="en-US" dirty="0" smtClean="0"/>
              <a:t>10 – What is an isotope and how are they used</a:t>
            </a:r>
          </a:p>
          <a:p>
            <a:r>
              <a:rPr lang="en-US" dirty="0" smtClean="0"/>
              <a:t>11 – Protons, neutrons, and electrons based on atomic mass and atomic number</a:t>
            </a:r>
          </a:p>
          <a:p>
            <a:r>
              <a:rPr lang="en-US" dirty="0" smtClean="0"/>
              <a:t>12 – Know the chemical symbols for the common elements</a:t>
            </a:r>
          </a:p>
          <a:p>
            <a:r>
              <a:rPr lang="en-US" dirty="0" smtClean="0"/>
              <a:t>13 -  properties of metals, nonmetals, and metalloids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 the atomic number and atomic mass in each element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79691"/>
            <a:ext cx="2475437" cy="349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890" y="1679691"/>
            <a:ext cx="1905000" cy="190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90055" y="3584691"/>
            <a:ext cx="1963890" cy="2422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 smtClean="0">
                <a:solidFill>
                  <a:schemeClr val="tx1"/>
                </a:solidFill>
              </a:rPr>
              <a:t>83.08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Kr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Krypton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36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Pb</a:t>
            </a:r>
            <a:endParaRPr lang="en-US" dirty="0" smtClean="0"/>
          </a:p>
          <a:p>
            <a:pPr lvl="1"/>
            <a:r>
              <a:rPr lang="en-US" dirty="0" smtClean="0"/>
              <a:t>Atomic number – 82</a:t>
            </a:r>
          </a:p>
          <a:p>
            <a:pPr lvl="1"/>
            <a:r>
              <a:rPr lang="en-US" dirty="0" smtClean="0"/>
              <a:t>Atomic mass – 207.2</a:t>
            </a:r>
          </a:p>
          <a:p>
            <a:endParaRPr lang="en-US" dirty="0" smtClean="0"/>
          </a:p>
          <a:p>
            <a:r>
              <a:rPr lang="en-US" dirty="0" smtClean="0"/>
              <a:t>Kr</a:t>
            </a:r>
          </a:p>
          <a:p>
            <a:pPr lvl="1"/>
            <a:r>
              <a:rPr lang="en-US" dirty="0" smtClean="0"/>
              <a:t>Atomic number - 36</a:t>
            </a:r>
          </a:p>
          <a:p>
            <a:pPr lvl="1"/>
            <a:r>
              <a:rPr lang="en-US" dirty="0" smtClean="0"/>
              <a:t>Atomic mass – 83.08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</a:t>
            </a:r>
          </a:p>
          <a:p>
            <a:pPr lvl="1"/>
            <a:r>
              <a:rPr lang="en-US" dirty="0" smtClean="0"/>
              <a:t>Atomic number – 5</a:t>
            </a:r>
          </a:p>
          <a:p>
            <a:pPr lvl="1"/>
            <a:r>
              <a:rPr lang="en-US" dirty="0" smtClean="0"/>
              <a:t>Atomic mass – 10.811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724400" y="1481328"/>
            <a:ext cx="4114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individual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elements on a periodic table will be arranged in various ways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300" baseline="0" dirty="0" smtClean="0"/>
              <a:t>The</a:t>
            </a:r>
            <a:r>
              <a:rPr lang="en-US" sz="2300" dirty="0" smtClean="0"/>
              <a:t> smaller number is always the atomic number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</a:t>
            </a:r>
            <a:r>
              <a:rPr kumimoji="0" lang="en-US" sz="23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larger number is always the atomic mass</a:t>
            </a: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94927"/>
            <a:ext cx="8229600" cy="4525963"/>
          </a:xfrm>
        </p:spPr>
        <p:txBody>
          <a:bodyPr/>
          <a:lstStyle/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State of matter, protons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Element, neutrons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State of matter, neutrons</a:t>
            </a:r>
          </a:p>
          <a:p>
            <a:pPr marL="624078" indent="-514350">
              <a:buFont typeface="+mj-lt"/>
              <a:buAutoNum type="alphaUcPeriod"/>
            </a:pPr>
            <a:r>
              <a:rPr lang="en-US" dirty="0" smtClean="0"/>
              <a:t>Element, protons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890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 isotope is an atom of the same __________ with a different number of _____________.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C- An isotope is an atom of the same </a:t>
            </a:r>
            <a:r>
              <a:rPr lang="en-US" dirty="0" smtClean="0">
                <a:solidFill>
                  <a:srgbClr val="FF0000"/>
                </a:solidFill>
              </a:rPr>
              <a:t>element </a:t>
            </a:r>
            <a:r>
              <a:rPr lang="en-US" dirty="0" smtClean="0"/>
              <a:t>with a different number of </a:t>
            </a:r>
            <a:r>
              <a:rPr lang="en-US" dirty="0" smtClean="0">
                <a:solidFill>
                  <a:srgbClr val="FF0000"/>
                </a:solidFill>
              </a:rPr>
              <a:t>neutrons</a:t>
            </a:r>
            <a:r>
              <a:rPr lang="en-US" dirty="0" smtClean="0"/>
              <a:t>.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If the number of protons are different the atom is a different element</a:t>
            </a:r>
          </a:p>
          <a:p>
            <a:endParaRPr lang="en-US" dirty="0" smtClean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State of matter is dependent on temperature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protons, neutrons, and electrons are in the following atoms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176431"/>
            <a:ext cx="3067703" cy="3067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02873" y="1847495"/>
            <a:ext cx="2127758" cy="250731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rgbClr val="000000"/>
                </a:solidFill>
              </a:rPr>
              <a:t>O</a:t>
            </a:r>
            <a:endParaRPr lang="en-US" sz="6000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1514" y="2738396"/>
            <a:ext cx="574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18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  8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</a:t>
            </a:r>
          </a:p>
          <a:p>
            <a:pPr lvl="1"/>
            <a:r>
              <a:rPr lang="en-US" dirty="0" smtClean="0"/>
              <a:t>Protons - 20</a:t>
            </a:r>
          </a:p>
          <a:p>
            <a:pPr lvl="1"/>
            <a:r>
              <a:rPr lang="en-US" dirty="0" smtClean="0"/>
              <a:t>Neutrons – 20</a:t>
            </a:r>
          </a:p>
          <a:p>
            <a:pPr lvl="1"/>
            <a:r>
              <a:rPr lang="en-US" dirty="0" smtClean="0"/>
              <a:t>Electrons – 20</a:t>
            </a:r>
          </a:p>
          <a:p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Protons – 8</a:t>
            </a:r>
          </a:p>
          <a:p>
            <a:pPr lvl="1"/>
            <a:r>
              <a:rPr lang="en-US" dirty="0" smtClean="0"/>
              <a:t>Neutrons – 10</a:t>
            </a:r>
          </a:p>
          <a:p>
            <a:pPr lvl="1"/>
            <a:r>
              <a:rPr lang="en-US" dirty="0" smtClean="0"/>
              <a:t>Electrons - 8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66900"/>
            <a:ext cx="4114800" cy="4140391"/>
          </a:xfrm>
        </p:spPr>
        <p:txBody>
          <a:bodyPr>
            <a:normAutofit fontScale="92500"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Hydrogen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Helium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Carbon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Magnesium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Sulfur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Nitrogen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Oxygen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Sodium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Calcium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Chlorine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Match the element name with its symbol</a:t>
            </a:r>
            <a:endParaRPr lang="en-US" dirty="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724400" y="2032000"/>
            <a:ext cx="4114800" cy="4140391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Mg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noProof="0" dirty="0" smtClean="0"/>
              <a:t>O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err="1" smtClean="0"/>
              <a:t>Cl</a:t>
            </a:r>
            <a:endParaRPr lang="en-US" sz="2700" dirty="0" smtClean="0"/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He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Na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r>
              <a:rPr lang="en-US" sz="2700" dirty="0" smtClean="0"/>
              <a:t>H</a:t>
            </a:r>
          </a:p>
          <a:p>
            <a:pPr marL="624078" marR="0" lvl="0" indent="-5143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lphaUcPeriod"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J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G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B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F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I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D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H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C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E</a:t>
            </a:r>
          </a:p>
          <a:p>
            <a:pPr marL="624078" indent="-514350">
              <a:buFont typeface="+mj-lt"/>
              <a:buAutoNum type="arabicPeriod"/>
            </a:pPr>
            <a:endParaRPr lang="en-US" dirty="0" smtClean="0"/>
          </a:p>
          <a:p>
            <a:pPr marL="624078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am a solid at room temperature, malleable, very reactive, and is in period 3.  Which element am I?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919"/>
            <a:ext cx="8851900" cy="521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the elements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041" y="2164666"/>
            <a:ext cx="3175000" cy="317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85739" y="1841500"/>
            <a:ext cx="107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2282" y="3752166"/>
            <a:ext cx="1078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Symbol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448" y="4676776"/>
            <a:ext cx="1607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Atomic Mass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(average)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2282" y="2810997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Atomic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Number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>
            <a:off x="2964542" y="2164666"/>
            <a:ext cx="1594199" cy="3231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8" idx="3"/>
          </p:cNvCxnSpPr>
          <p:nvPr/>
        </p:nvCxnSpPr>
        <p:spPr>
          <a:xfrm flipV="1">
            <a:off x="2884630" y="2964766"/>
            <a:ext cx="2220211" cy="1693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3"/>
          </p:cNvCxnSpPr>
          <p:nvPr/>
        </p:nvCxnSpPr>
        <p:spPr>
          <a:xfrm flipV="1">
            <a:off x="2881085" y="4056966"/>
            <a:ext cx="1677656" cy="18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50641" y="4998354"/>
            <a:ext cx="13081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24700" y="2164665"/>
            <a:ext cx="1945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Atomic number </a:t>
            </a:r>
          </a:p>
          <a:p>
            <a:r>
              <a:rPr lang="en-US" dirty="0" smtClean="0"/>
              <a:t>is always the </a:t>
            </a:r>
          </a:p>
          <a:p>
            <a:r>
              <a:rPr lang="en-US" dirty="0" smtClean="0"/>
              <a:t>smaller number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Sodium (Na)</a:t>
            </a:r>
          </a:p>
          <a:p>
            <a:pPr lvl="1"/>
            <a:r>
              <a:rPr lang="en-US" dirty="0" smtClean="0"/>
              <a:t>Solid at room temperature</a:t>
            </a:r>
          </a:p>
          <a:p>
            <a:pPr lvl="2"/>
            <a:r>
              <a:rPr lang="en-US" dirty="0" smtClean="0"/>
              <a:t>Eliminates the nonmetals</a:t>
            </a:r>
          </a:p>
          <a:p>
            <a:pPr lvl="1"/>
            <a:r>
              <a:rPr lang="en-US" dirty="0" smtClean="0"/>
              <a:t>Malleable</a:t>
            </a:r>
          </a:p>
          <a:p>
            <a:pPr lvl="2"/>
            <a:r>
              <a:rPr lang="en-US" dirty="0" smtClean="0"/>
              <a:t>Still eliminates the nonmetals</a:t>
            </a:r>
          </a:p>
          <a:p>
            <a:pPr lvl="1"/>
            <a:r>
              <a:rPr lang="en-US" dirty="0" smtClean="0"/>
              <a:t>Very reactive</a:t>
            </a:r>
          </a:p>
          <a:p>
            <a:pPr lvl="2"/>
            <a:r>
              <a:rPr lang="en-US" dirty="0" smtClean="0"/>
              <a:t>Can either be alkali metal or alkaline earth metal but alkali metals are more reactive</a:t>
            </a:r>
          </a:p>
          <a:p>
            <a:pPr lvl="1"/>
            <a:r>
              <a:rPr lang="en-US" dirty="0" smtClean="0"/>
              <a:t>Period 3</a:t>
            </a:r>
          </a:p>
          <a:p>
            <a:pPr lvl="2"/>
            <a:r>
              <a:rPr lang="en-US" dirty="0" smtClean="0"/>
              <a:t>Must be Sodium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8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 am a gas at room temperature, I don’t react with any other elements, and I am 1 out of every 100 atoms in the atmosphere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1919"/>
            <a:ext cx="8851900" cy="521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Argon (</a:t>
            </a:r>
            <a:r>
              <a:rPr lang="en-US" dirty="0" err="1" smtClean="0"/>
              <a:t>Ar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Gas at room temperature</a:t>
            </a:r>
          </a:p>
          <a:p>
            <a:pPr lvl="2"/>
            <a:r>
              <a:rPr lang="en-US" dirty="0" smtClean="0"/>
              <a:t>Must be a nonmetal</a:t>
            </a:r>
          </a:p>
          <a:p>
            <a:pPr lvl="1"/>
            <a:r>
              <a:rPr lang="en-US" dirty="0" smtClean="0"/>
              <a:t>Don’t react with other elements</a:t>
            </a:r>
          </a:p>
          <a:p>
            <a:pPr lvl="2"/>
            <a:r>
              <a:rPr lang="en-US" dirty="0" smtClean="0"/>
              <a:t>Must be a noble gas</a:t>
            </a:r>
          </a:p>
          <a:p>
            <a:pPr lvl="1"/>
            <a:r>
              <a:rPr lang="en-US" dirty="0" smtClean="0"/>
              <a:t>1% of atmosphere</a:t>
            </a:r>
          </a:p>
          <a:p>
            <a:pPr lvl="2"/>
            <a:r>
              <a:rPr lang="en-US" dirty="0" smtClean="0"/>
              <a:t>Argon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an element in mind, give 3 clues of physical properties, chemical properties, and location on the periodic 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your own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know the properties of the elements based on their location on the Periodic Table?</a:t>
            </a:r>
          </a:p>
          <a:p>
            <a:pPr lvl="1"/>
            <a:r>
              <a:rPr lang="en-US" dirty="0" smtClean="0"/>
              <a:t>Group/family</a:t>
            </a:r>
          </a:p>
          <a:p>
            <a:pPr lvl="1"/>
            <a:r>
              <a:rPr lang="en-US" dirty="0" smtClean="0"/>
              <a:t>Period</a:t>
            </a:r>
          </a:p>
          <a:p>
            <a:pPr lvl="1"/>
            <a:r>
              <a:rPr lang="en-US" dirty="0" smtClean="0"/>
              <a:t>Metal, nonmetal, metalloid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the Essential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Which 2 elements have the most similar properties? 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US" dirty="0" smtClean="0"/>
              <a:t>Hydrogen (H) and Helium (He)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US" dirty="0" smtClean="0"/>
              <a:t>Argon (</a:t>
            </a:r>
            <a:r>
              <a:rPr lang="en-US" dirty="0" err="1" smtClean="0"/>
              <a:t>Ar</a:t>
            </a:r>
            <a:r>
              <a:rPr lang="en-US" dirty="0" smtClean="0"/>
              <a:t>) and Oxygen (O)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US" dirty="0" smtClean="0"/>
              <a:t>Calcium (Ca) and Magnesium (Mg)</a:t>
            </a:r>
          </a:p>
          <a:p>
            <a:pPr marL="850392" lvl="1" indent="-457200">
              <a:buFont typeface="+mj-lt"/>
              <a:buAutoNum type="alphaLcParenR"/>
            </a:pPr>
            <a:r>
              <a:rPr lang="en-US" dirty="0" smtClean="0"/>
              <a:t>Silicon (Si) and Boron (B)</a:t>
            </a:r>
          </a:p>
          <a:p>
            <a:pPr marL="594360" indent="-457200"/>
            <a:r>
              <a:rPr lang="en-US" dirty="0" smtClean="0"/>
              <a:t>How do you know that these elements have the most similar properties?</a:t>
            </a:r>
          </a:p>
          <a:p>
            <a:pPr marL="594360" indent="-457200"/>
            <a:endParaRPr lang="en-US" dirty="0" smtClean="0"/>
          </a:p>
          <a:p>
            <a:pPr marL="594360" indent="-457200"/>
            <a:r>
              <a:rPr lang="en-US" dirty="0" smtClean="0"/>
              <a:t>How many questions did you get correct from the handout?</a:t>
            </a:r>
          </a:p>
          <a:p>
            <a:pPr marL="850392" lvl="1" indent="-457200">
              <a:buFont typeface="+mj-lt"/>
              <a:buAutoNum type="alphaLcParenR"/>
            </a:pPr>
            <a:endParaRPr lang="en-US" dirty="0" smtClean="0"/>
          </a:p>
          <a:p>
            <a:pPr marL="850392" lvl="1" indent="-457200">
              <a:buFont typeface="+mj-lt"/>
              <a:buAutoNum type="alphaLcParenR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protons: </a:t>
            </a:r>
            <a:r>
              <a:rPr lang="en-US" dirty="0" smtClean="0"/>
              <a:t>6</a:t>
            </a:r>
            <a:endParaRPr lang="en-US" dirty="0" smtClean="0"/>
          </a:p>
          <a:p>
            <a:r>
              <a:rPr lang="en-US" dirty="0" smtClean="0"/>
              <a:t>(Same as atomic number)</a:t>
            </a:r>
          </a:p>
          <a:p>
            <a:r>
              <a:rPr lang="en-US" dirty="0" smtClean="0"/>
              <a:t>Number of neutrons: </a:t>
            </a:r>
            <a:r>
              <a:rPr lang="en-US" dirty="0" smtClean="0"/>
              <a:t>12-6=6</a:t>
            </a:r>
            <a:endParaRPr lang="en-US" dirty="0" smtClean="0"/>
          </a:p>
          <a:p>
            <a:r>
              <a:rPr lang="en-US" dirty="0" smtClean="0"/>
              <a:t>(Rounded atomic mass – atomic number)</a:t>
            </a:r>
          </a:p>
          <a:p>
            <a:r>
              <a:rPr lang="en-US" dirty="0" smtClean="0"/>
              <a:t>Number of </a:t>
            </a:r>
            <a:r>
              <a:rPr lang="en-US" dirty="0" smtClean="0"/>
              <a:t>electrons: 6</a:t>
            </a:r>
            <a:endParaRPr lang="en-US" dirty="0" smtClean="0"/>
          </a:p>
          <a:p>
            <a:r>
              <a:rPr lang="en-US" dirty="0" smtClean="0"/>
              <a:t>(Same as atomic number)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918258"/>
            <a:ext cx="8388350" cy="4939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918258"/>
            <a:ext cx="8388350" cy="456642"/>
          </a:xfrm>
          <a:prstGeom prst="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55650" y="2459568"/>
            <a:ext cx="8388350" cy="419100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5650" y="2950633"/>
            <a:ext cx="8388350" cy="419100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5650" y="3509433"/>
            <a:ext cx="8388350" cy="419100"/>
          </a:xfrm>
          <a:prstGeom prst="rect">
            <a:avLst/>
          </a:prstGeom>
          <a:noFill/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67559" y="1918258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7559" y="2459568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18" y="2967335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0318" y="3509433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" y="1918258"/>
            <a:ext cx="8388350" cy="4939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825" y="1918258"/>
            <a:ext cx="434975" cy="3517342"/>
          </a:xfrm>
          <a:prstGeom prst="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89000" y="2459568"/>
            <a:ext cx="393700" cy="2976032"/>
          </a:xfrm>
          <a:prstGeom prst="rect">
            <a:avLst/>
          </a:prstGeom>
          <a:noFill/>
          <a:ln w="412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61300" y="2459568"/>
            <a:ext cx="393700" cy="2480732"/>
          </a:xfrm>
          <a:prstGeom prst="rect">
            <a:avLst/>
          </a:prstGeom>
          <a:noFill/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26966" y="1918258"/>
            <a:ext cx="359833" cy="3022042"/>
          </a:xfrm>
          <a:prstGeom prst="rect">
            <a:avLst/>
          </a:prstGeom>
          <a:noFill/>
          <a:ln w="41275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5066" y="1456593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1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419" y="1918258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53071" y="1918258"/>
            <a:ext cx="57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17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255000" y="1456593"/>
            <a:ext cx="573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18</a:t>
            </a:r>
            <a:endParaRPr lang="en-US" sz="24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52600" y="3429000"/>
            <a:ext cx="393700" cy="2006600"/>
          </a:xfrm>
          <a:prstGeom prst="rect">
            <a:avLst/>
          </a:prstGeom>
          <a:noFill/>
          <a:ln w="412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52600" y="2806700"/>
            <a:ext cx="37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477000" cy="52115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Alkali metals are located in ________ at the far left side of the periodic table.  Note that ___________ is not an alkali metal.  All of the Alkali metals have __________________ in their outer shell.  This is what gives them similar __________.  Alkali metals are ________ __________ and are not found in their ___________ in nature. They are also all ______ at room temperature There are 6 Alkali Metals with symbols of  ____, ____, ____, ____, ____, and ____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 Metals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800" y="0"/>
            <a:ext cx="2235200" cy="3644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27134" y="1481328"/>
            <a:ext cx="136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roup 1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4634" y="2260600"/>
            <a:ext cx="1634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Hydrogen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21621" y="2967335"/>
            <a:ext cx="2894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 valence electron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53" y="3721100"/>
            <a:ext cx="1716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properties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98091" y="3721100"/>
            <a:ext cx="1097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highly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4255" y="4106565"/>
            <a:ext cx="134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reactive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4255" y="4489797"/>
            <a:ext cx="1679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 smtClean="0">
                <a:solidFill>
                  <a:srgbClr val="FF0000"/>
                </a:solidFill>
              </a:rPr>
              <a:t>ure form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3821" y="5651500"/>
            <a:ext cx="437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Li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67656" y="5651500"/>
            <a:ext cx="5822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Na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4455" y="5651500"/>
            <a:ext cx="385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51461" y="5651500"/>
            <a:ext cx="572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Rb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58474" y="5651500"/>
            <a:ext cx="554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3206" y="5651500"/>
            <a:ext cx="475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8764" y="4897967"/>
            <a:ext cx="105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solids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699135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 Alkaline Earth Metals are located in ________, just to the right of the Alkali Metals.  All of the Alkaline Earth Metals have _________________in their outer shells.  Alkaline Earth Metals are still _________ but not as reactive as the _____________.  These are sometimes found in their pure form in nature as _______.  The 5 Alkaline Earth Metals are  ___, ___, ___, ___, ___ and ___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Alkaline Earth Metals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r="27246"/>
          <a:stretch>
            <a:fillRect/>
          </a:stretch>
        </p:blipFill>
        <p:spPr>
          <a:xfrm>
            <a:off x="7600950" y="1200150"/>
            <a:ext cx="1543050" cy="389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45753" y="1778000"/>
            <a:ext cx="136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</a:t>
            </a:r>
            <a:r>
              <a:rPr lang="en-US" sz="2400" dirty="0" smtClean="0">
                <a:solidFill>
                  <a:srgbClr val="FF0000"/>
                </a:solidFill>
              </a:rPr>
              <a:t>roup 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63641" y="2548467"/>
            <a:ext cx="305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2 valence electrons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1763" y="3310467"/>
            <a:ext cx="1344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reactive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4704" y="3698627"/>
            <a:ext cx="20786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Alkali Metals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6725" y="4415367"/>
            <a:ext cx="1059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solids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53368" y="4774357"/>
            <a:ext cx="533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9359" y="4774357"/>
            <a:ext cx="641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85313" y="4774357"/>
            <a:ext cx="5693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7718" y="4774357"/>
            <a:ext cx="476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41654" y="4774357"/>
            <a:ext cx="531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Ba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4704" y="5157589"/>
            <a:ext cx="549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Ra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Concourse.thmx</Template>
  <TotalTime>766</TotalTime>
  <Words>1674</Words>
  <Application>Microsoft Office PowerPoint</Application>
  <PresentationFormat>On-screen Show (4:3)</PresentationFormat>
  <Paragraphs>320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Concourse</vt:lpstr>
      <vt:lpstr>Review the Periodic Table</vt:lpstr>
      <vt:lpstr>Do Now</vt:lpstr>
      <vt:lpstr>Objectives</vt:lpstr>
      <vt:lpstr>Reading the elements</vt:lpstr>
      <vt:lpstr>PowerPoint Presentation</vt:lpstr>
      <vt:lpstr>Periods</vt:lpstr>
      <vt:lpstr>Groups</vt:lpstr>
      <vt:lpstr>Alkali Metals</vt:lpstr>
      <vt:lpstr>Alkaline Earth Metals</vt:lpstr>
      <vt:lpstr>Transition Metals</vt:lpstr>
      <vt:lpstr>Transition Metals</vt:lpstr>
      <vt:lpstr>Halogens</vt:lpstr>
      <vt:lpstr>Noble Gases</vt:lpstr>
      <vt:lpstr>Metals, Nonmetals, and Metalloids</vt:lpstr>
      <vt:lpstr>Isotopes</vt:lpstr>
      <vt:lpstr>TCAP sample questions</vt:lpstr>
      <vt:lpstr>A group from the Periodic Table is shown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PowerPoint Presentation</vt:lpstr>
      <vt:lpstr>Answer</vt:lpstr>
      <vt:lpstr>Physical Science Questions</vt:lpstr>
      <vt:lpstr>PowerPoint Presentation</vt:lpstr>
      <vt:lpstr>Identify the atomic number and atomic mass in each element</vt:lpstr>
      <vt:lpstr>Answers</vt:lpstr>
      <vt:lpstr>An isotope is an atom of the same __________ with a different number of _____________.</vt:lpstr>
      <vt:lpstr>Answer</vt:lpstr>
      <vt:lpstr>How many protons, neutrons, and electrons are in the following atoms</vt:lpstr>
      <vt:lpstr>Answers</vt:lpstr>
      <vt:lpstr>Match the element name with its symbol</vt:lpstr>
      <vt:lpstr>Answers</vt:lpstr>
      <vt:lpstr>I am a solid at room temperature, malleable, very reactive, and is in period 3.  Which element am I?</vt:lpstr>
      <vt:lpstr>Answer</vt:lpstr>
      <vt:lpstr>I am a gas at room temperature, I don’t react with any other elements, and I am 1 out of every 100 atoms in the atmosphere</vt:lpstr>
      <vt:lpstr>Answer</vt:lpstr>
      <vt:lpstr>Create your own</vt:lpstr>
      <vt:lpstr>Answer the Essential Question</vt:lpstr>
      <vt:lpstr>Exit Ticket</vt:lpstr>
    </vt:vector>
  </TitlesOfParts>
  <Company>University of New Hampshire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the Periodic Table</dc:title>
  <dc:creator>Scott Littman</dc:creator>
  <cp:lastModifiedBy>Littman, Scott L</cp:lastModifiedBy>
  <cp:revision>13</cp:revision>
  <dcterms:created xsi:type="dcterms:W3CDTF">2014-09-30T15:16:25Z</dcterms:created>
  <dcterms:modified xsi:type="dcterms:W3CDTF">2014-09-30T20:57:34Z</dcterms:modified>
</cp:coreProperties>
</file>